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Destaqu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Estilo Escuro 1 - Destaqu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Escuro 1 - Destaqu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i\Google%20Drive\CURSO%20LOG&#205;STICA\487%20-%20Customer%20Service\cliente_mister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i\Google%20Drive\CURSO%20LOG&#205;STICA\487%20-%20Customer%20Service\cliente_misteri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i\Google%20Drive\CURSO%20LOG&#205;STICA\487%20-%20Customer%20Service\cliente_misteri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i\Google%20Drive\CURSO%20LOG&#205;STICA\487%20-%20Customer%20Service\cliente_misteri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i\Google%20Drive\CURSO%20LOG&#205;STICA\487%20-%20Customer%20Service\cliente_misteri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i\Google%20Drive\CURSO%20LOG&#205;STICA\487%20-%20Customer%20Service\cliente_misteri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i\Google%20Drive\CURSO%20LOG&#205;STICA\487%20-%20Customer%20Service\cliente_misteri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i\Google%20Drive\CURSO%20LOG&#205;STICA\487%20-%20Customer%20Service\cliente_misteri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[cliente_misterio.xlsx]Folha3!Tabela dinâmica15</c:name>
    <c:fmtId val="7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0.18470634490526736"/>
              <c:y val="-5.702633809237316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FF000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3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4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0.18470634490526736"/>
              <c:y val="-5.702633809237316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000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7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8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0.18470634490526736"/>
              <c:y val="-5.702633809237316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000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11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Folha3!$G$6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8470634490526736"/>
                  <c:y val="-5.702633809237316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Folha3!$F$7:$F$10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NA</c:v>
                </c:pt>
              </c:strCache>
            </c:strRef>
          </c:cat>
          <c:val>
            <c:numRef>
              <c:f>Folha3!$G$7:$G$10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[cliente_misterio.xlsx]Folha3!Tabela dinâmica19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ivotFmts>
      <c:pivotFmt>
        <c:idx val="0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0"/>
              <c:y val="-0.220053909127567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0"/>
              <c:y val="-0.220053909127567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0"/>
              <c:y val="-0.220053909127567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7704127653746269"/>
          <c:w val="0.9763480649485845"/>
          <c:h val="0.57680530504810301"/>
        </c:manualLayout>
      </c:layout>
      <c:pie3DChart>
        <c:varyColors val="1"/>
        <c:ser>
          <c:idx val="0"/>
          <c:order val="0"/>
          <c:tx>
            <c:strRef>
              <c:f>Folha3!$G$12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50"/>
            </a:solidFill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1.2830255966132107E-2"/>
                  <c:y val="-0.332042815049374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Folha3!$F$13:$F$14</c:f>
              <c:strCache>
                <c:ptCount val="1"/>
                <c:pt idx="0">
                  <c:v>SIM</c:v>
                </c:pt>
              </c:strCache>
            </c:strRef>
          </c:cat>
          <c:val>
            <c:numRef>
              <c:f>Folha3!$G$13:$G$14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[cliente_misterio.xlsx]Folha3!Tabela dinâmica26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ivotFmts>
      <c:pivotFmt>
        <c:idx val="0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1.5215489368619634E-6"/>
              <c:y val="-0.2098571960560095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1.5215489368619634E-6"/>
              <c:y val="-0.2098571960560095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1.5215489368619634E-6"/>
              <c:y val="-0.2098571960560095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Folha3!$G$17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50"/>
            </a:solidFill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9.6440066855391551E-3"/>
                  <c:y val="-0.4383902997376680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Folha3!$F$18:$F$19</c:f>
              <c:strCache>
                <c:ptCount val="1"/>
                <c:pt idx="0">
                  <c:v>SIM</c:v>
                </c:pt>
              </c:strCache>
            </c:strRef>
          </c:cat>
          <c:val>
            <c:numRef>
              <c:f>Folha3!$G$18:$G$19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[cliente_misterio.xlsx]Folha3!Tabela dinâmica30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0.15983888645903946"/>
              <c:y val="-8.219671518340462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8.5099524117369277E-2"/>
              <c:y val="9.296688685316266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FF000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4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0.15983888645903946"/>
              <c:y val="-8.219671518340462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000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7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8.5099524117369277E-2"/>
              <c:y val="9.296688685316266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0.15983888645903946"/>
              <c:y val="-8.219671518340462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000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11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8.5099524117369277E-2"/>
              <c:y val="9.296688685316266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Folha3!$G$24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5983886344592591"/>
                  <c:y val="-0.1895930085509640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969252584841592"/>
                  <c:y val="1.787799558575603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3609926718114754E-2"/>
                  <c:y val="0.1076119954888917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Folha3!$F$25:$F$28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NA</c:v>
                </c:pt>
              </c:strCache>
            </c:strRef>
          </c:cat>
          <c:val>
            <c:numRef>
              <c:f>Folha3!$G$25:$G$28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990081677429788"/>
          <c:y val="0.26221893020313053"/>
          <c:w val="0.1563500080789022"/>
          <c:h val="0.558845909399174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[cliente_misterio.xlsx]Folha3!Tabela dinâmica34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ivotFmts>
      <c:pivotFmt>
        <c:idx val="0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2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3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5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6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8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3612390990721516"/>
          <c:w val="1"/>
          <c:h val="0.69295907657965083"/>
        </c:manualLayout>
      </c:layout>
      <c:pie3DChart>
        <c:varyColors val="1"/>
        <c:ser>
          <c:idx val="0"/>
          <c:order val="0"/>
          <c:tx>
            <c:strRef>
              <c:f>Folha3!$G$32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20241788106551059"/>
                  <c:y val="-8.936295411960863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322620568363985"/>
                  <c:y val="-9.765722708739747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Folha3!$F$33:$F$35</c:f>
              <c:strCache>
                <c:ptCount val="2"/>
                <c:pt idx="0">
                  <c:v>SIM</c:v>
                </c:pt>
                <c:pt idx="1">
                  <c:v>NA</c:v>
                </c:pt>
              </c:strCache>
            </c:strRef>
          </c:cat>
          <c:val>
            <c:numRef>
              <c:f>Folha3!$G$33:$G$35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616262795100591"/>
          <c:y val="0.37223803229765468"/>
          <c:w val="0.14964913510544076"/>
          <c:h val="0.354906715552806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[cliente_misterio.xlsx]Folha3!Tabela dinâmica38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2"/>
        <c:spPr>
          <a:solidFill>
            <a:schemeClr val="bg2">
              <a:lumMod val="75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0.10888492031279588"/>
              <c:y val="-0.13461396076326304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5"/>
        <c:spPr>
          <a:solidFill>
            <a:schemeClr val="bg2">
              <a:lumMod val="75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0.10888492031279588"/>
              <c:y val="-0.13461396076326304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8"/>
        <c:spPr>
          <a:solidFill>
            <a:schemeClr val="bg2">
              <a:lumMod val="75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0.10888492031279588"/>
              <c:y val="-0.13461396076326304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Folha3!$G$37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341790241554186"/>
                  <c:y val="7.769869264871802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18500832693017"/>
                  <c:y val="-0.2459907627111859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Folha3!$F$38:$F$40</c:f>
              <c:strCache>
                <c:ptCount val="2"/>
                <c:pt idx="0">
                  <c:v>SIM</c:v>
                </c:pt>
                <c:pt idx="1">
                  <c:v>NA</c:v>
                </c:pt>
              </c:strCache>
            </c:strRef>
          </c:cat>
          <c:val>
            <c:numRef>
              <c:f>Folha3!$G$38:$G$40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[cliente_misterio.xlsx]Folha3!Tabela dinâmica42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ivotFmts>
      <c:pivotFmt>
        <c:idx val="0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0.13206860770310686"/>
              <c:y val="-0.1489406377362264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0.1065351278764573"/>
              <c:y val="9.520030955561645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0.1065351278764573"/>
              <c:y val="9.520030955561645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0.13206860770310686"/>
              <c:y val="-0.1489406377362264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bg2">
              <a:lumMod val="90000"/>
            </a:schemeClr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-0.1065351278764573"/>
              <c:y val="9.520030955561645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00B050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dLbl>
          <c:idx val="0"/>
          <c:layout>
            <c:manualLayout>
              <c:x val="0.13206860770310686"/>
              <c:y val="-0.1489406377362264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Folha3!$G$44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5304675578343405"/>
                  <c:y val="7.697708800572429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1346395654031619"/>
                  <c:y val="-0.2157591167524975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Folha3!$F$45:$F$47</c:f>
              <c:strCache>
                <c:ptCount val="2"/>
                <c:pt idx="0">
                  <c:v>NA</c:v>
                </c:pt>
                <c:pt idx="1">
                  <c:v>SIM</c:v>
                </c:pt>
              </c:strCache>
            </c:strRef>
          </c:cat>
          <c:val>
            <c:numRef>
              <c:f>Folha3!$G$45:$G$47</c:f>
              <c:numCache>
                <c:formatCode>General</c:formatCode>
                <c:ptCount val="2"/>
                <c:pt idx="0">
                  <c:v>2</c:v>
                </c:pt>
                <c:pt idx="1">
                  <c:v>6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[cliente_misterio.xlsx]Folha4!Tabela dinâmica3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circle"/>
          <c:size val="6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3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4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5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6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8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9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  <c:pivotFmt>
        <c:idx val="1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Folha4!$B$3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dLbl>
              <c:idx val="2"/>
              <c:layout>
                <c:manualLayout>
                  <c:x val="-0.18319564826871881"/>
                  <c:y val="-0.1328309250942540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Folha4!$A$4:$A$8</c:f>
              <c:strCache>
                <c:ptCount val="4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</c:strCache>
            </c:strRef>
          </c:cat>
          <c:val>
            <c:numRef>
              <c:f>Folha4!$B$4:$B$8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13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CLIENTE MISTÉRIO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UFCD - 487 - </a:t>
            </a:r>
            <a:r>
              <a:rPr lang="pt-PT" dirty="0" err="1"/>
              <a:t>Customer</a:t>
            </a:r>
            <a:r>
              <a:rPr lang="pt-PT" dirty="0"/>
              <a:t> </a:t>
            </a:r>
            <a:r>
              <a:rPr lang="pt-PT" dirty="0" err="1"/>
              <a:t>Service</a:t>
            </a:r>
            <a:endParaRPr lang="pt-PT" dirty="0"/>
          </a:p>
        </p:txBody>
      </p:sp>
      <p:pic>
        <p:nvPicPr>
          <p:cNvPr id="1026" name="Picture 2" descr="http://4.bp.blogspot.com/-9nU0kjyt0V0/Te_5nk8gRbI/AAAAAAAAEGA/MnkNEMSrQ_U/s1600/worten+outlet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2" t="10784" r="5649" b="8213"/>
          <a:stretch/>
        </p:blipFill>
        <p:spPr bwMode="auto">
          <a:xfrm>
            <a:off x="9601199" y="3576917"/>
            <a:ext cx="2205319" cy="941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166" y="5428550"/>
            <a:ext cx="1790352" cy="1226269"/>
          </a:xfrm>
          <a:prstGeom prst="rect">
            <a:avLst/>
          </a:prstGeom>
        </p:spPr>
      </p:pic>
      <p:pic>
        <p:nvPicPr>
          <p:cNvPr id="1028" name="Picture 4" descr="http://www.blogemprego.com/wp-content/uploads/cliente-misteri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12936" y="0"/>
            <a:ext cx="4286250" cy="20478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416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98 -0.14931 L 0.01498 -0.02431 C 0.01498 0.03171 0.19284 0.10069 0.33685 0.10069 L 0.65886 0.10069 " pathEditMode="relative" rAng="0" ptsTypes="AAAA">
                                      <p:cBhvr>
                                        <p:cTn id="1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88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Apreciação Global da Auditoria</a:t>
            </a:r>
            <a:br>
              <a:rPr lang="pt-PT" dirty="0" smtClean="0"/>
            </a:b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t-PT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55100"/>
              </p:ext>
            </p:extLst>
          </p:nvPr>
        </p:nvGraphicFramePr>
        <p:xfrm>
          <a:off x="1903502" y="1592916"/>
          <a:ext cx="8767392" cy="91821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544317"/>
                <a:gridCol w="1040383"/>
                <a:gridCol w="1127081"/>
                <a:gridCol w="1495549"/>
                <a:gridCol w="1040383"/>
                <a:gridCol w="1040383"/>
                <a:gridCol w="1479296"/>
              </a:tblGrid>
              <a:tr h="4953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Discordo Completamente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Discordo Bastante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Discordo em Parte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>
                          <a:effectLst/>
                        </a:rPr>
                        <a:t>Não concordo nem Discordo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>
                          <a:effectLst/>
                        </a:rPr>
                        <a:t>Concordo em Parte 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>
                          <a:effectLst/>
                        </a:rPr>
                        <a:t>Concordo Bastante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>
                          <a:effectLst/>
                        </a:rPr>
                        <a:t>Concordo Completamente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>
                          <a:effectLst/>
                        </a:rPr>
                        <a:t>1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>
                          <a:effectLst/>
                        </a:rPr>
                        <a:t>2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3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4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5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6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7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>
                          <a:effectLst/>
                        </a:rPr>
                        <a:t> 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>
                          <a:effectLst/>
                        </a:rPr>
                        <a:t> 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>
                          <a:effectLst/>
                        </a:rPr>
                        <a:t> 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>
                          <a:effectLst/>
                        </a:rPr>
                        <a:t> 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192614"/>
              </p:ext>
            </p:extLst>
          </p:nvPr>
        </p:nvGraphicFramePr>
        <p:xfrm>
          <a:off x="2420471" y="2754406"/>
          <a:ext cx="2399907" cy="155067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000125"/>
                <a:gridCol w="1399782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 smtClean="0">
                          <a:effectLst/>
                        </a:rPr>
                        <a:t>Cotação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>
                          <a:effectLst/>
                        </a:rPr>
                        <a:t>Contagem de Cotação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2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u="none" strike="noStrike" dirty="0">
                          <a:effectLst/>
                        </a:rPr>
                        <a:t>1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4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u="none" strike="noStrike" dirty="0">
                          <a:effectLst/>
                        </a:rPr>
                        <a:t>2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5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u="none" strike="noStrike" dirty="0">
                          <a:effectLst/>
                        </a:rPr>
                        <a:t>4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6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u="none" strike="noStrike" dirty="0">
                          <a:effectLst/>
                        </a:rPr>
                        <a:t>13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Total Geral</a:t>
                      </a:r>
                      <a:endParaRPr lang="pt-P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u="none" strike="noStrike" dirty="0">
                          <a:effectLst/>
                        </a:rPr>
                        <a:t>20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782451"/>
              </p:ext>
            </p:extLst>
          </p:nvPr>
        </p:nvGraphicFramePr>
        <p:xfrm>
          <a:off x="5369858" y="3079375"/>
          <a:ext cx="5683623" cy="3334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073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0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Critérios de Avaliação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800" dirty="0" smtClean="0"/>
              <a:t>Estabelecimento auditado: WORTEN OUTLET</a:t>
            </a:r>
          </a:p>
          <a:p>
            <a:r>
              <a:rPr lang="pt-PT" sz="2800" dirty="0" smtClean="0"/>
              <a:t>Horário: 10h-12h</a:t>
            </a:r>
          </a:p>
          <a:p>
            <a:r>
              <a:rPr lang="pt-PT" sz="2800" dirty="0" smtClean="0"/>
              <a:t>Auditores: Dulce, Filipe e Rui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28692480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Critérios de Avaliação</a:t>
            </a:r>
            <a:br>
              <a:rPr lang="pt-PT" dirty="0" smtClean="0"/>
            </a:br>
            <a:r>
              <a:rPr lang="pt-PT" sz="2700" dirty="0"/>
              <a:t>1. Ambiente do ponto de venda: Gestão da loja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584000"/>
              </p:ext>
            </p:extLst>
          </p:nvPr>
        </p:nvGraphicFramePr>
        <p:xfrm>
          <a:off x="2453640" y="1905000"/>
          <a:ext cx="6172200" cy="2352675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5275067"/>
                <a:gridCol w="897133"/>
              </a:tblGrid>
              <a:tr h="400050">
                <a:tc>
                  <a:txBody>
                    <a:bodyPr/>
                    <a:lstStyle/>
                    <a:p>
                      <a:pPr algn="l" fontAlgn="ctr"/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1" u="none" strike="noStrike" dirty="0">
                          <a:effectLst/>
                        </a:rPr>
                        <a:t>Conforme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1. Limpeza e arrumação das prateleiras.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2. Limpeza e organização do balcão.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NÃO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3. Presença de materiais de limpeza na loja.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4. Nível sonoro da música ambiente adequado ao ambiente da loja.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0957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5. Conformidade da música ambiente com o conceito da Marca.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>
                          <a:effectLst/>
                        </a:rPr>
                        <a:t>NA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36034"/>
              </p:ext>
            </p:extLst>
          </p:nvPr>
        </p:nvGraphicFramePr>
        <p:xfrm>
          <a:off x="9033061" y="1905000"/>
          <a:ext cx="1787339" cy="2301239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918659"/>
                <a:gridCol w="868680"/>
              </a:tblGrid>
              <a:tr h="560794"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>
                          <a:effectLst/>
                        </a:rPr>
                        <a:t>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>
                          <a:effectLst/>
                        </a:rPr>
                        <a:t>Contagem de 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6947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3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6947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NÃO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1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7794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1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8757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Total Geral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5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2594030"/>
              </p:ext>
            </p:extLst>
          </p:nvPr>
        </p:nvGraphicFramePr>
        <p:xfrm>
          <a:off x="4240137" y="4466659"/>
          <a:ext cx="3915056" cy="2183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7048768" y="4301266"/>
            <a:ext cx="1625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NA – Não se Aplica</a:t>
            </a:r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2175954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Critérios de Avaliação</a:t>
            </a:r>
            <a:br>
              <a:rPr lang="pt-PT" dirty="0" smtClean="0"/>
            </a:br>
            <a:r>
              <a:rPr lang="pt-PT" sz="2700" dirty="0"/>
              <a:t>2. Gestão de Espaços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6588163" y="3192331"/>
            <a:ext cx="1625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NA – Não se Aplica</a:t>
            </a:r>
            <a:endParaRPr lang="pt-PT" sz="1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636439"/>
              </p:ext>
            </p:extLst>
          </p:nvPr>
        </p:nvGraphicFramePr>
        <p:xfrm>
          <a:off x="2467610" y="2220595"/>
          <a:ext cx="5670550" cy="97155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773433"/>
                <a:gridCol w="897117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u="none" strike="noStrike" dirty="0">
                          <a:effectLst/>
                        </a:rPr>
                        <a:t>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1. Colaboradores presentes no </a:t>
                      </a:r>
                      <a:r>
                        <a:rPr lang="pt-PT" sz="1200" u="none" strike="noStrike" dirty="0" err="1">
                          <a:effectLst/>
                        </a:rPr>
                        <a:t>front</a:t>
                      </a:r>
                      <a:r>
                        <a:rPr lang="pt-PT" sz="1200" u="none" strike="noStrike" dirty="0">
                          <a:effectLst/>
                        </a:rPr>
                        <a:t> </a:t>
                      </a:r>
                      <a:r>
                        <a:rPr lang="pt-PT" sz="1200" u="none" strike="noStrike" dirty="0" err="1">
                          <a:effectLst/>
                        </a:rPr>
                        <a:t>office</a:t>
                      </a:r>
                      <a:r>
                        <a:rPr lang="pt-PT" sz="1200" u="none" strike="noStrike" dirty="0">
                          <a:effectLst/>
                        </a:rPr>
                        <a:t> da loja.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2. Presença dos colaboradores nos diferentes espaços da loja.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398732"/>
              </p:ext>
            </p:extLst>
          </p:nvPr>
        </p:nvGraphicFramePr>
        <p:xfrm>
          <a:off x="8331366" y="2196465"/>
          <a:ext cx="2705100" cy="97155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206500"/>
                <a:gridCol w="1498600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 smtClean="0">
                          <a:effectLst/>
                        </a:rPr>
                        <a:t>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>
                          <a:effectLst/>
                        </a:rPr>
                        <a:t>Contagem de 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>
                          <a:effectLst/>
                        </a:rPr>
                        <a:t>2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Total Geral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2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675213"/>
              </p:ext>
            </p:extLst>
          </p:nvPr>
        </p:nvGraphicFramePr>
        <p:xfrm>
          <a:off x="3660056" y="3934599"/>
          <a:ext cx="4719487" cy="267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8467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Graphic spid="9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Critérios de Avaliação</a:t>
            </a:r>
            <a:br>
              <a:rPr lang="pt-PT" dirty="0" smtClean="0"/>
            </a:br>
            <a:r>
              <a:rPr lang="pt-PT" sz="2700" dirty="0"/>
              <a:t>3. Apresentação dos profissionais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8105887" y="4016188"/>
            <a:ext cx="1625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NA – Não se Aplica</a:t>
            </a:r>
            <a:endParaRPr lang="pt-PT" sz="12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285584"/>
              </p:ext>
            </p:extLst>
          </p:nvPr>
        </p:nvGraphicFramePr>
        <p:xfrm>
          <a:off x="2554136" y="1631633"/>
          <a:ext cx="7164070" cy="2371725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5441342"/>
                <a:gridCol w="1722728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u="none" strike="noStrike" dirty="0">
                          <a:effectLst/>
                        </a:rPr>
                        <a:t>Conforme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1. Higiene pessoal (unhas, cabelos, odores característicos, etc.).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765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2. Limpeza e apresentação da roupa.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3. Identificação do(a) colaborador(a).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528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4. Consumo de alimentos (pastilha elástica, outros).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1816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5. Postura dispersa (grupos/familiares ou </a:t>
                      </a:r>
                      <a:r>
                        <a:rPr lang="pt-PT" sz="1200" u="none" strike="noStrike" dirty="0" smtClean="0">
                          <a:effectLst/>
                        </a:rPr>
                        <a:t>amigos/computador/internet/telefone/telemóvel/outros</a:t>
                      </a:r>
                      <a:r>
                        <a:rPr lang="pt-PT" sz="1200" u="none" strike="noStrike" dirty="0">
                          <a:effectLst/>
                        </a:rPr>
                        <a:t>).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6. Postura adequada na loja (braços cruzados/encostada/sentada/no vestuário).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155080"/>
              </p:ext>
            </p:extLst>
          </p:nvPr>
        </p:nvGraphicFramePr>
        <p:xfrm>
          <a:off x="9973459" y="2026023"/>
          <a:ext cx="1980976" cy="1475264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883534"/>
                <a:gridCol w="1097442"/>
              </a:tblGrid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 smtClean="0">
                          <a:effectLst/>
                        </a:rPr>
                        <a:t>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>
                          <a:effectLst/>
                        </a:rPr>
                        <a:t>Contagem de 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6353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6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2631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Total Geral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6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329903"/>
              </p:ext>
            </p:extLst>
          </p:nvPr>
        </p:nvGraphicFramePr>
        <p:xfrm>
          <a:off x="4005262" y="4100899"/>
          <a:ext cx="3950018" cy="2556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6197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Critérios de Avaliação</a:t>
            </a:r>
            <a:br>
              <a:rPr lang="pt-PT" dirty="0" smtClean="0"/>
            </a:br>
            <a:r>
              <a:rPr lang="pt-PT" sz="2700" dirty="0"/>
              <a:t>4. Abordagem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7191488" y="4164106"/>
            <a:ext cx="1625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NA – Não se Aplica</a:t>
            </a:r>
            <a:endParaRPr lang="pt-PT" sz="12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844421"/>
              </p:ext>
            </p:extLst>
          </p:nvPr>
        </p:nvGraphicFramePr>
        <p:xfrm>
          <a:off x="1207878" y="1767157"/>
          <a:ext cx="7626841" cy="237363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6722440"/>
                <a:gridCol w="904401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1" u="none" strike="noStrike" dirty="0">
                          <a:effectLst/>
                        </a:rPr>
                        <a:t>Conforme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1. Expressão facial cordial.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2. Clareza da saudação.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3. A abordagem é feita utilizando os devidos pronomes de tratamento (senhor, senhora, menina, etc.).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4. Linguagem cuidada.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5. Prontidão para o atendimento ao cliente.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6. Após a saudação o ‘auditor/cliente’ é deixado à vontade para circular na secção.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7. Após a saudação o ‘auditor/cliente’ é abandonado na secção.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NÃO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8. O auditor precisa chamar o(a) vendedor(a) para continuar a ser atendido.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NÃO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9. O colaborador circula de forma a estar atento a uma possível solicitação de ajuda por parte do ‘auditor/cliente’.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589064"/>
              </p:ext>
            </p:extLst>
          </p:nvPr>
        </p:nvGraphicFramePr>
        <p:xfrm>
          <a:off x="9302004" y="2039471"/>
          <a:ext cx="2360613" cy="1524001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862013"/>
                <a:gridCol w="1498600"/>
              </a:tblGrid>
              <a:tr h="48659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 smtClean="0">
                          <a:effectLst/>
                        </a:rPr>
                        <a:t>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>
                          <a:effectLst/>
                        </a:rPr>
                        <a:t>Contagem de 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9352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6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9352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NÃO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2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9352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1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9352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Total Geral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9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80061"/>
              </p:ext>
            </p:extLst>
          </p:nvPr>
        </p:nvGraphicFramePr>
        <p:xfrm>
          <a:off x="2958353" y="4256422"/>
          <a:ext cx="5526741" cy="260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6537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Graphic spid="11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Critérios de Avaliação</a:t>
            </a:r>
            <a:br>
              <a:rPr lang="pt-PT" dirty="0" smtClean="0"/>
            </a:br>
            <a:r>
              <a:rPr lang="pt-PT" sz="2700" dirty="0"/>
              <a:t>5. Atendimentos Múltiplos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7810052" y="3276600"/>
            <a:ext cx="1625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NA – Não se Aplica</a:t>
            </a:r>
            <a:endParaRPr lang="pt-PT" sz="1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090081"/>
              </p:ext>
            </p:extLst>
          </p:nvPr>
        </p:nvGraphicFramePr>
        <p:xfrm>
          <a:off x="1757174" y="1905000"/>
          <a:ext cx="7655767" cy="1353854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6747937"/>
                <a:gridCol w="907830"/>
              </a:tblGrid>
              <a:tr h="294974">
                <a:tc>
                  <a:txBody>
                    <a:bodyPr/>
                    <a:lstStyle/>
                    <a:p>
                      <a:pPr algn="l" fontAlgn="ctr"/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1" u="none" strike="noStrike" dirty="0">
                          <a:effectLst/>
                        </a:rPr>
                        <a:t>Conforme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472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1. Há um número suficiente de colaboradores face aos clientes.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472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2. Só aborda o auditor quando termina o atendimento anterior.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472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3. Pede licença ao primeiro cliente e dá uma rápida atenção ao(s) outro(s).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472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4. O auditor sente que foi desprezado ou valorizado pela sua aparência.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>
                          <a:effectLst/>
                        </a:rPr>
                        <a:t>NA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052554"/>
              </p:ext>
            </p:extLst>
          </p:nvPr>
        </p:nvGraphicFramePr>
        <p:xfrm>
          <a:off x="9584391" y="1944502"/>
          <a:ext cx="2360613" cy="1233486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862013"/>
                <a:gridCol w="1498600"/>
              </a:tblGrid>
              <a:tr h="47460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 smtClean="0">
                          <a:effectLst/>
                        </a:rPr>
                        <a:t>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>
                          <a:effectLst/>
                        </a:rPr>
                        <a:t>Contagem de 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2961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2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961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NA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>
                          <a:effectLst/>
                        </a:rPr>
                        <a:t>2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961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Total Geral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4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696649"/>
              </p:ext>
            </p:extLst>
          </p:nvPr>
        </p:nvGraphicFramePr>
        <p:xfrm>
          <a:off x="2205319" y="3580493"/>
          <a:ext cx="5526740" cy="3062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505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Critérios de Avaliação</a:t>
            </a:r>
            <a:br>
              <a:rPr lang="pt-PT" dirty="0" smtClean="0"/>
            </a:br>
            <a:r>
              <a:rPr lang="pt-PT" sz="2700" dirty="0"/>
              <a:t>6. Gestão de Conflitos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8065546" y="3989294"/>
            <a:ext cx="1625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NA – Não se Aplica</a:t>
            </a:r>
            <a:endParaRPr lang="pt-PT" sz="12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157144"/>
              </p:ext>
            </p:extLst>
          </p:nvPr>
        </p:nvGraphicFramePr>
        <p:xfrm>
          <a:off x="1870187" y="1905000"/>
          <a:ext cx="7753890" cy="2088776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6834424"/>
                <a:gridCol w="919466"/>
              </a:tblGrid>
              <a:tr h="240302">
                <a:tc>
                  <a:txBody>
                    <a:bodyPr/>
                    <a:lstStyle/>
                    <a:p>
                      <a:pPr algn="l" fontAlgn="ctr"/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1" u="none" strike="noStrike" dirty="0">
                          <a:effectLst/>
                        </a:rPr>
                        <a:t>Conforme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077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1. Quando o auditor faz uma crítica ao atendimento prestado pelo(a) vendedor(a), este, adota uma postura defensiva.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077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2. Quando a crítica diz respeito à Marca o(a) vendedor(a) limita-se a ouvir as informações do auditor.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077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3. O(a) colaborador(a) mostra-se solidário com o auditor na sua reclamação e procura solucionar a questão através de uma argumentação satisfatória.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16158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4. Quando o auditor se queixa sobre informações e/ou atendimento prestado noutra loja, o(a) colaborador(a) faz comentários negativos sobre o colega em questão.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>
                          <a:effectLst/>
                        </a:rPr>
                        <a:t>NA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115740"/>
              </p:ext>
            </p:extLst>
          </p:nvPr>
        </p:nvGraphicFramePr>
        <p:xfrm>
          <a:off x="9691312" y="2164975"/>
          <a:ext cx="2310385" cy="1596099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289028"/>
                <a:gridCol w="1021357"/>
              </a:tblGrid>
              <a:tr h="413229">
                <a:tc>
                  <a:txBody>
                    <a:bodyPr/>
                    <a:lstStyle/>
                    <a:p>
                      <a:pPr algn="ctr" fontAlgn="b"/>
                      <a:endParaRPr lang="pt-PT" sz="12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t-PT" sz="1200" b="1" u="none" strike="noStrike" dirty="0" smtClean="0">
                          <a:effectLst/>
                        </a:rPr>
                        <a:t>Conforme</a:t>
                      </a:r>
                    </a:p>
                    <a:p>
                      <a:pPr algn="ctr" fontAlgn="b"/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>
                          <a:effectLst/>
                        </a:rPr>
                        <a:t>Contagem de 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3229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SIM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100" u="none" strike="noStrike" dirty="0">
                          <a:effectLst/>
                        </a:rPr>
                        <a:t>1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076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NA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100" u="none" strike="noStrike">
                          <a:effectLst/>
                        </a:rPr>
                        <a:t>3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2629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>
                          <a:effectLst/>
                        </a:rPr>
                        <a:t>Total Geral</a:t>
                      </a:r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100" u="none" strike="noStrike" dirty="0">
                          <a:effectLst/>
                        </a:rPr>
                        <a:t>4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684966"/>
              </p:ext>
            </p:extLst>
          </p:nvPr>
        </p:nvGraphicFramePr>
        <p:xfrm>
          <a:off x="3077694" y="4127793"/>
          <a:ext cx="4439211" cy="2622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84331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Graphic spid="10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Critérios de Avaliação</a:t>
            </a:r>
            <a:br>
              <a:rPr lang="pt-PT" dirty="0" smtClean="0"/>
            </a:br>
            <a:r>
              <a:rPr lang="pt-PT" sz="2700" dirty="0"/>
              <a:t>7. Sondagem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7393192" y="4849906"/>
            <a:ext cx="1625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NA – Não se Aplica</a:t>
            </a:r>
            <a:endParaRPr lang="pt-PT" sz="1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829577"/>
              </p:ext>
            </p:extLst>
          </p:nvPr>
        </p:nvGraphicFramePr>
        <p:xfrm>
          <a:off x="1600200" y="1574800"/>
          <a:ext cx="7301753" cy="3251574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6266329"/>
                <a:gridCol w="1035424"/>
              </a:tblGrid>
              <a:tr h="375024">
                <a:tc>
                  <a:txBody>
                    <a:bodyPr/>
                    <a:lstStyle/>
                    <a:p>
                      <a:pPr algn="l" fontAlgn="ctr"/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u="none" strike="noStrike" dirty="0">
                          <a:effectLst/>
                        </a:rPr>
                        <a:t>Conforme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1. É realizada uma sondagem no intuito de descobrir que tipo de produto o cliente deseja.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2. É estabelecido um diálogo onde são transmitidas informações acerca do produto pretendido.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3. O vendedor transmite segurança a respeito das informações fornecidas.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4.O vendedor transmite credibilidade acerca dos produtos e preços.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5. Ao opinar em relação a um título pretendido pelo auditor, o(a) colaborador(a) mostrou-se hábil para sugerir e informar sobre outras opções no caso de uma má escolha e não só.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6. O(a) colaborador(a) informa o auditor acerca da possibilidade de realizar uma encomenda do produto desejado.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7. O(a) colaborador(a) demonstra ao auditor as mais-valias do produto enquanto justifica o seu valor.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8. O(a) colaborador(a) acompanha o cliente até ao local onde está o produto pretendido, encontra-o e entrega-o em mãos.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673181"/>
              </p:ext>
            </p:extLst>
          </p:nvPr>
        </p:nvGraphicFramePr>
        <p:xfrm>
          <a:off x="9139982" y="2318217"/>
          <a:ext cx="2249677" cy="1541088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931865"/>
                <a:gridCol w="1317812"/>
              </a:tblGrid>
              <a:tr h="43915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 smtClean="0">
                          <a:effectLst/>
                        </a:rPr>
                        <a:t>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u="none" strike="noStrike" dirty="0">
                          <a:effectLst/>
                        </a:rPr>
                        <a:t>Contagem de Conforme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4064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2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2037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6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45837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Total Geral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8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511688"/>
              </p:ext>
            </p:extLst>
          </p:nvPr>
        </p:nvGraphicFramePr>
        <p:xfrm>
          <a:off x="3597088" y="4849906"/>
          <a:ext cx="3276600" cy="2090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5318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Graphic spid="9" grpId="0">
        <p:bldAsOne/>
      </p:bldGraphic>
    </p:bldLst>
  </p:timing>
</p:sld>
</file>

<file path=ppt/theme/theme1.xml><?xml version="1.0" encoding="utf-8"?>
<a:theme xmlns:a="http://schemas.openxmlformats.org/drawingml/2006/main" name="Haste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138</TotalTime>
  <Words>822</Words>
  <Application>Microsoft Office PowerPoint</Application>
  <PresentationFormat>Ecrã Panorâmico</PresentationFormat>
  <Paragraphs>215</Paragraphs>
  <Slides>10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Haste</vt:lpstr>
      <vt:lpstr>CLIENTE MISTÉRIO</vt:lpstr>
      <vt:lpstr>Critérios de Avaliação</vt:lpstr>
      <vt:lpstr>Critérios de Avaliação 1. Ambiente do ponto de venda: Gestão da loja </vt:lpstr>
      <vt:lpstr>Critérios de Avaliação 2. Gestão de Espaços </vt:lpstr>
      <vt:lpstr>Critérios de Avaliação 3. Apresentação dos profissionais </vt:lpstr>
      <vt:lpstr>Critérios de Avaliação 4. Abordagem </vt:lpstr>
      <vt:lpstr>Critérios de Avaliação 5. Atendimentos Múltiplos </vt:lpstr>
      <vt:lpstr>Critérios de Avaliação 6. Gestão de Conflitos </vt:lpstr>
      <vt:lpstr>Critérios de Avaliação 7. Sondagem </vt:lpstr>
      <vt:lpstr>Apreciação Global da Auditoria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CLIENTE MISTÉRIO</dc:title>
  <dc:creator>Rui Sousa</dc:creator>
  <cp:lastModifiedBy>Rui Sousa</cp:lastModifiedBy>
  <cp:revision>14</cp:revision>
  <dcterms:created xsi:type="dcterms:W3CDTF">2013-09-16T08:10:31Z</dcterms:created>
  <dcterms:modified xsi:type="dcterms:W3CDTF">2013-09-16T10:31:38Z</dcterms:modified>
</cp:coreProperties>
</file>