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grafia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na de 3 Image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PT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PT" smtClean="0"/>
              <a:t>Clique para editar o estilo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9/9/2013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/>
          <a:lstStyle/>
          <a:p>
            <a:pPr algn="ctr"/>
            <a:r>
              <a:rPr lang="pt-PT" sz="6600" dirty="0" smtClean="0"/>
              <a:t>Gaps da Qualidade de Serviço</a:t>
            </a:r>
            <a:endParaRPr lang="pt-PT" sz="66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PT" dirty="0" smtClean="0"/>
              <a:t>UFCD 487 </a:t>
            </a:r>
            <a:r>
              <a:rPr lang="pt-PT" dirty="0"/>
              <a:t>- </a:t>
            </a:r>
            <a:r>
              <a:rPr lang="pt-PT" dirty="0" err="1"/>
              <a:t>Customer</a:t>
            </a:r>
            <a:r>
              <a:rPr lang="pt-PT" dirty="0"/>
              <a:t> </a:t>
            </a:r>
            <a:r>
              <a:rPr lang="pt-PT" dirty="0" err="1"/>
              <a:t>Service</a:t>
            </a:r>
            <a:endParaRPr lang="pt-PT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073" y="5638800"/>
            <a:ext cx="1059228" cy="725499"/>
          </a:xfrm>
          <a:prstGeom prst="rect">
            <a:avLst/>
          </a:prstGeom>
        </p:spPr>
      </p:pic>
      <p:pic>
        <p:nvPicPr>
          <p:cNvPr id="1026" name="Picture 2" descr="http://brandity.pt/wp-content/uploads/2013/04/mind-the-g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7034" y="133350"/>
            <a:ext cx="4381500" cy="26289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367167" y="243258"/>
            <a:ext cx="80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OCR A Std" panose="020F0609000104060307" pitchFamily="49" charset="0"/>
              </a:rPr>
              <a:t>DARF</a:t>
            </a:r>
          </a:p>
          <a:p>
            <a:pPr algn="ctr"/>
            <a:r>
              <a:rPr lang="pt-PT" sz="1600" dirty="0" smtClean="0">
                <a:latin typeface="OCR A Std" panose="020F0609000104060307" pitchFamily="49" charset="0"/>
              </a:rPr>
              <a:t>LOG</a:t>
            </a:r>
            <a:endParaRPr lang="pt-PT" sz="1600" dirty="0">
              <a:latin typeface="OCR A Std" panose="020F0609000104060307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489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GAP do Conhecimento</a:t>
            </a:r>
            <a:endParaRPr lang="pt-PT" dirty="0"/>
          </a:p>
        </p:txBody>
      </p:sp>
      <p:graphicFrame>
        <p:nvGraphicFramePr>
          <p:cNvPr id="4" name="Marcador de Posição de Conteú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0223230"/>
              </p:ext>
            </p:extLst>
          </p:nvPr>
        </p:nvGraphicFramePr>
        <p:xfrm>
          <a:off x="632663" y="4450902"/>
          <a:ext cx="3307325" cy="1524000"/>
        </p:xfrm>
        <a:graphic>
          <a:graphicData uri="http://schemas.openxmlformats.org/drawingml/2006/table">
            <a:tbl>
              <a:tblPr/>
              <a:tblGrid>
                <a:gridCol w="1908831"/>
                <a:gridCol w="591671"/>
                <a:gridCol w="806823"/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Muito Insatisfeito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Insatisfeito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1400" b="1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1400" b="0">
                          <a:solidFill>
                            <a:schemeClr val="tx1"/>
                          </a:solidFill>
                          <a:effectLst/>
                        </a:rPr>
                        <a:t>0%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Pouco Satisfeito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1400" b="1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10%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Satisfeito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1400" b="1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1400" b="0">
                          <a:solidFill>
                            <a:schemeClr val="tx1"/>
                          </a:solidFill>
                          <a:effectLst/>
                        </a:rPr>
                        <a:t>50%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pt-PT" sz="1400" dirty="0">
                          <a:solidFill>
                            <a:schemeClr val="tx1"/>
                          </a:solidFill>
                          <a:effectLst/>
                        </a:rPr>
                        <a:t>Muito Satisfeito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1400" b="1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pt-PT" sz="1400" b="0" dirty="0">
                          <a:solidFill>
                            <a:schemeClr val="tx1"/>
                          </a:solidFill>
                          <a:effectLst/>
                        </a:rPr>
                        <a:t>30%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s://chart.googleapis.com/chart?cht=bhs&amp;chs=345x180&amp;chbh=24%2C6&amp;chxt=x%2Cy&amp;chxl=0%3A%7C0%7C1%7C2%7C3%7C4%7C5%7C1%3A%7CMuito%20Satisfeito%7CSatisfeito%7CPouco%20Satisfeito%7CInsatisfeito%7CMuito%20Insatisfeito&amp;chds=0%2C5&amp;chco=e5d844%7Cdcca02%7Ceee686%7Ceadf65%7Ce1d123&amp;chxs=0%2C000000%2C12%2C0%2Clt%7C1%2C000000%2C12%2C1%2Clt&amp;chd=t%3A1%2C0%2C1%2C5%2C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1" y="2586038"/>
            <a:ext cx="3286125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/>
          <p:cNvSpPr txBox="1"/>
          <p:nvPr/>
        </p:nvSpPr>
        <p:spPr>
          <a:xfrm>
            <a:off x="646111" y="2066342"/>
            <a:ext cx="2888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Atendimento Telefónico</a:t>
            </a:r>
            <a:endParaRPr lang="pt-PT" dirty="0"/>
          </a:p>
        </p:txBody>
      </p:sp>
      <p:sp>
        <p:nvSpPr>
          <p:cNvPr id="10" name="Marcador de Posição de Conteúdo 2"/>
          <p:cNvSpPr txBox="1">
            <a:spLocks/>
          </p:cNvSpPr>
          <p:nvPr/>
        </p:nvSpPr>
        <p:spPr>
          <a:xfrm>
            <a:off x="4491315" y="3443288"/>
            <a:ext cx="6871448" cy="1147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pt-PT" sz="2400" dirty="0" smtClean="0"/>
              <a:t>Não existe funcionário exclusivo para atendimento telefónico</a:t>
            </a:r>
          </a:p>
          <a:p>
            <a:endParaRPr lang="pt-PT" dirty="0" smtClean="0"/>
          </a:p>
          <a:p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10367167" y="243258"/>
            <a:ext cx="80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OCR A Std" panose="020F0609000104060307" pitchFamily="49" charset="0"/>
              </a:rPr>
              <a:t>DARF</a:t>
            </a:r>
          </a:p>
          <a:p>
            <a:pPr algn="ctr"/>
            <a:r>
              <a:rPr lang="pt-PT" sz="1600" dirty="0" smtClean="0">
                <a:latin typeface="OCR A Std" panose="020F0609000104060307" pitchFamily="49" charset="0"/>
              </a:rPr>
              <a:t>LOG</a:t>
            </a:r>
            <a:endParaRPr lang="pt-PT" sz="1600" dirty="0">
              <a:latin typeface="OCR A Std" panose="020F0609000104060307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1184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10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GAP de Padrões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915053" y="3169023"/>
            <a:ext cx="10205664" cy="181983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PT" dirty="0"/>
              <a:t>Atendimento efetuado por qualquer funcionário, conforme a </a:t>
            </a:r>
            <a:r>
              <a:rPr lang="pt-PT" dirty="0" smtClean="0"/>
              <a:t>disponibilidade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Reclamações e/ou pedidos não seguiam pelos canais mais adequados, originando uma perda significativa de clientes.</a:t>
            </a:r>
            <a:endParaRPr lang="pt-PT" dirty="0"/>
          </a:p>
        </p:txBody>
      </p:sp>
      <p:sp>
        <p:nvSpPr>
          <p:cNvPr id="4" name="CaixaDeTexto 3"/>
          <p:cNvSpPr txBox="1"/>
          <p:nvPr/>
        </p:nvSpPr>
        <p:spPr>
          <a:xfrm>
            <a:off x="10367167" y="243258"/>
            <a:ext cx="80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OCR A Std" panose="020F0609000104060307" pitchFamily="49" charset="0"/>
              </a:rPr>
              <a:t>DARF</a:t>
            </a:r>
          </a:p>
          <a:p>
            <a:pPr algn="ctr"/>
            <a:r>
              <a:rPr lang="pt-PT" sz="1600" dirty="0" smtClean="0">
                <a:latin typeface="OCR A Std" panose="020F0609000104060307" pitchFamily="49" charset="0"/>
              </a:rPr>
              <a:t>LOG</a:t>
            </a:r>
            <a:endParaRPr lang="pt-PT" sz="1600" dirty="0">
              <a:latin typeface="OCR A Std" panose="020F0609000104060307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62056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GAP de Execução / Desempenho</a:t>
            </a:r>
            <a:endParaRPr lang="pt-PT" dirty="0"/>
          </a:p>
        </p:txBody>
      </p:sp>
      <p:sp>
        <p:nvSpPr>
          <p:cNvPr id="4" name="Marcador de Posição de Conteúdo 2"/>
          <p:cNvSpPr>
            <a:spLocks noGrp="1"/>
          </p:cNvSpPr>
          <p:nvPr>
            <p:ph idx="1"/>
          </p:nvPr>
        </p:nvSpPr>
        <p:spPr>
          <a:xfrm>
            <a:off x="1103312" y="2052918"/>
            <a:ext cx="9950170" cy="419548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PT" dirty="0" smtClean="0"/>
              <a:t>Implementação de uma linha exclusiva para apoio ao cliente:</a:t>
            </a:r>
          </a:p>
          <a:p>
            <a:pPr lvl="1">
              <a:lnSpc>
                <a:spcPct val="150000"/>
              </a:lnSpc>
            </a:pPr>
            <a:r>
              <a:rPr lang="pt-PT" dirty="0" smtClean="0"/>
              <a:t>Contratação de funcionário exclusivamente para atendimento telefónico</a:t>
            </a:r>
          </a:p>
          <a:p>
            <a:pPr lvl="2">
              <a:lnSpc>
                <a:spcPct val="150000"/>
              </a:lnSpc>
            </a:pPr>
            <a:r>
              <a:rPr lang="pt-PT" dirty="0" smtClean="0"/>
              <a:t>Formação específica e adequada à empresa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367167" y="243258"/>
            <a:ext cx="80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OCR A Std" panose="020F0609000104060307" pitchFamily="49" charset="0"/>
              </a:rPr>
              <a:t>DARF</a:t>
            </a:r>
          </a:p>
          <a:p>
            <a:pPr algn="ctr"/>
            <a:r>
              <a:rPr lang="pt-PT" sz="1600" dirty="0" smtClean="0">
                <a:latin typeface="OCR A Std" panose="020F0609000104060307" pitchFamily="49" charset="0"/>
              </a:rPr>
              <a:t>LOG</a:t>
            </a:r>
            <a:endParaRPr lang="pt-PT" sz="1600" dirty="0">
              <a:latin typeface="OCR A Std" panose="020F0609000104060307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850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GAP de Comunicações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1104293" y="2953872"/>
            <a:ext cx="8946541" cy="168536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pt-PT" dirty="0" smtClean="0"/>
              <a:t>Informação aos clientes, através da internet (e-mail, site e </a:t>
            </a:r>
            <a:r>
              <a:rPr lang="pt-PT" dirty="0"/>
              <a:t>Redes </a:t>
            </a:r>
            <a:r>
              <a:rPr lang="pt-PT" dirty="0" smtClean="0"/>
              <a:t>Sociais da empresa) e/ou telefone, da implementação do novo sistema de atendimento ao cliente.</a:t>
            </a:r>
            <a:endParaRPr lang="pt-PT" dirty="0"/>
          </a:p>
        </p:txBody>
      </p:sp>
      <p:pic>
        <p:nvPicPr>
          <p:cNvPr id="2050" name="Picture 2" descr="http://www.demarest.com.br/DesenvolvimentoPessoalImagens/Plano_de_Carrei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8917" y="3936656"/>
            <a:ext cx="2743201" cy="27432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367167" y="243258"/>
            <a:ext cx="80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OCR A Std" panose="020F0609000104060307" pitchFamily="49" charset="0"/>
              </a:rPr>
              <a:t>DARF</a:t>
            </a:r>
          </a:p>
          <a:p>
            <a:pPr algn="ctr"/>
            <a:r>
              <a:rPr lang="pt-PT" sz="1600" dirty="0" smtClean="0">
                <a:latin typeface="OCR A Std" panose="020F0609000104060307" pitchFamily="49" charset="0"/>
              </a:rPr>
              <a:t>LOG</a:t>
            </a:r>
            <a:endParaRPr lang="pt-PT" sz="1600" dirty="0">
              <a:latin typeface="OCR A Std" panose="020F0609000104060307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8604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GAP de Serviço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lnSpc>
                <a:spcPct val="150000"/>
              </a:lnSpc>
            </a:pPr>
            <a:r>
              <a:rPr lang="pt-PT" sz="2000" dirty="0"/>
              <a:t>Implementação de um sistema de reclamações e/ou sugestões por intermédio de inquéritos de satisfação através da Internet (Redes Sociais e site institucional da empresa)</a:t>
            </a:r>
          </a:p>
          <a:p>
            <a:pPr>
              <a:lnSpc>
                <a:spcPct val="150000"/>
              </a:lnSpc>
            </a:pPr>
            <a:r>
              <a:rPr lang="pt-PT" dirty="0" smtClean="0"/>
              <a:t>Inquérito específico para a área de atendimento telefónico afim de perceber se o problema foi resolvido</a:t>
            </a:r>
            <a:endParaRPr lang="pt-PT" dirty="0"/>
          </a:p>
        </p:txBody>
      </p:sp>
      <p:pic>
        <p:nvPicPr>
          <p:cNvPr id="1026" name="Picture 2" descr="http://www.humanpersi.pt/www2/media/noticias/imagem_NOTICIA_PRINCIPAL_292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730" y="4007493"/>
            <a:ext cx="3376245" cy="2240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10367167" y="243258"/>
            <a:ext cx="80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OCR A Std" panose="020F0609000104060307" pitchFamily="49" charset="0"/>
              </a:rPr>
              <a:t>DARF</a:t>
            </a:r>
          </a:p>
          <a:p>
            <a:pPr algn="ctr"/>
            <a:r>
              <a:rPr lang="pt-PT" sz="1600" dirty="0" smtClean="0">
                <a:latin typeface="OCR A Std" panose="020F0609000104060307" pitchFamily="49" charset="0"/>
              </a:rPr>
              <a:t>LOG</a:t>
            </a:r>
            <a:endParaRPr lang="pt-PT" sz="1600" dirty="0">
              <a:latin typeface="OCR A Std" panose="020F0609000104060307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6866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-155986" y="1033631"/>
            <a:ext cx="5798382" cy="92333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DULCE MARQUES</a:t>
            </a:r>
            <a:endParaRPr lang="pt-PT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5957034" y="3275698"/>
            <a:ext cx="4562467" cy="92333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FILIPE CIOGA</a:t>
            </a:r>
            <a:endParaRPr lang="pt-PT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903599" y="5152005"/>
            <a:ext cx="3679212" cy="923330"/>
          </a:xfrm>
          <a:prstGeom prst="rect">
            <a:avLst/>
          </a:prstGeom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pt-PT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RUI SOUSA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0367167" y="243258"/>
            <a:ext cx="8025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1600" dirty="0" smtClean="0">
                <a:latin typeface="OCR A Std" panose="020F0609000104060307" pitchFamily="49" charset="0"/>
              </a:rPr>
              <a:t>DARF</a:t>
            </a:r>
          </a:p>
          <a:p>
            <a:pPr algn="ctr"/>
            <a:r>
              <a:rPr lang="pt-PT" sz="1600" dirty="0" smtClean="0">
                <a:latin typeface="OCR A Std" panose="020F0609000104060307" pitchFamily="49" charset="0"/>
              </a:rPr>
              <a:t>LOG</a:t>
            </a:r>
            <a:endParaRPr lang="pt-PT" sz="1600" dirty="0">
              <a:latin typeface="OCR A Std" panose="020F0609000104060307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0222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ão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224</TotalTime>
  <Words>200</Words>
  <Application>Microsoft Office PowerPoint</Application>
  <PresentationFormat>Ecrã Panorâmico</PresentationFormat>
  <Paragraphs>49</Paragraphs>
  <Slides>7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7</vt:i4>
      </vt:variant>
    </vt:vector>
  </HeadingPairs>
  <TitlesOfParts>
    <vt:vector size="12" baseType="lpstr">
      <vt:lpstr>Arial</vt:lpstr>
      <vt:lpstr>Century Gothic</vt:lpstr>
      <vt:lpstr>OCR A Std</vt:lpstr>
      <vt:lpstr>Wingdings 3</vt:lpstr>
      <vt:lpstr>Ião</vt:lpstr>
      <vt:lpstr>Gaps da Qualidade de Serviço</vt:lpstr>
      <vt:lpstr>GAP do Conhecimento</vt:lpstr>
      <vt:lpstr>GAP de Padrões</vt:lpstr>
      <vt:lpstr>GAP de Execução / Desempenho</vt:lpstr>
      <vt:lpstr>GAP de Comunicações</vt:lpstr>
      <vt:lpstr>GAP de Serviço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Gaps da Qualidade de Serviço</dc:title>
  <dc:creator>Rui Sousa</dc:creator>
  <cp:lastModifiedBy>Rui Sousa</cp:lastModifiedBy>
  <cp:revision>17</cp:revision>
  <dcterms:created xsi:type="dcterms:W3CDTF">2013-09-06T13:09:21Z</dcterms:created>
  <dcterms:modified xsi:type="dcterms:W3CDTF">2013-09-09T10:09:03Z</dcterms:modified>
</cp:coreProperties>
</file>